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9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52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8" r:id="rId93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10"/>
    <p:restoredTop sz="90567"/>
  </p:normalViewPr>
  <p:slideViewPr>
    <p:cSldViewPr snapToGrid="0" snapToObjects="1">
      <p:cViewPr varScale="1">
        <p:scale>
          <a:sx n="114" d="100"/>
          <a:sy n="114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notesMaster" Target="notesMasters/notesMaster1.xml"/><Relationship Id="rId95" Type="http://schemas.openxmlformats.org/officeDocument/2006/relationships/presProps" Target="presProps.xml"/><Relationship Id="rId96" Type="http://schemas.openxmlformats.org/officeDocument/2006/relationships/viewProps" Target="viewProps.xml"/><Relationship Id="rId97" Type="http://schemas.openxmlformats.org/officeDocument/2006/relationships/theme" Target="theme/theme1.xml"/><Relationship Id="rId98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5B6D76E-332E-43F3-9175-9E6CE0E75BB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D4C254-1210-4CE8-8B44-E76A60339C2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4162471-6839-4335-9497-2AA78CA0593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4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lvl="2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lvl="3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lvl="4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jpeg"/><Relationship Id="rId3" Type="http://schemas.openxmlformats.org/officeDocument/2006/relationships/image" Target="../media/image4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</a:t>
            </a:r>
            <a:r>
              <a:rPr lang="x-none" alt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5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You (Probably) Feel About CSS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21D2882-F013-4311-9C6D-62C1AF608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18" y="789853"/>
            <a:ext cx="5749637" cy="5546004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043EB51-52CB-4F69-8D4D-7866A74F6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6" y="1311564"/>
            <a:ext cx="6616122" cy="330806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 smtClean="0">
                <a:solidFill>
                  <a:srgbClr val="000000"/>
                </a:solidFill>
                <a:latin typeface="Arial" panose="02080604020202020204" charset="0"/>
              </a:rPr>
              <a:t>Catch Your Breath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041400"/>
            <a:ext cx="6350000" cy="47625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1385280" y="5886360"/>
            <a:ext cx="6449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i="1" strike="noStrike">
                <a:solidFill>
                  <a:srgbClr val="000000"/>
                </a:solidFill>
                <a:latin typeface="Arial" panose="02080604020202020204" charset="0"/>
              </a:rPr>
              <a:t>Facebook surf at your own peril (and to the peril of the galaxy)</a:t>
            </a:r>
          </a:p>
        </p:txBody>
      </p:sp>
      <p:sp>
        <p:nvSpPr>
          <p:cNvPr id="254" name="CustomShape 2"/>
          <p:cNvSpPr/>
          <p:nvPr/>
        </p:nvSpPr>
        <p:spPr>
          <a:xfrm>
            <a:off x="185040" y="820800"/>
            <a:ext cx="8849880" cy="2255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Because in our opinion, these next two sections are some of the</a:t>
            </a:r>
          </a:p>
          <a:p>
            <a:pPr algn="ctr">
              <a:lnSpc>
                <a:spcPct val="100000"/>
              </a:lnSpc>
            </a:pPr>
            <a:r>
              <a:rPr lang="en-US" sz="4800" b="1" strike="noStrike" dirty="0">
                <a:solidFill>
                  <a:srgbClr val="000000"/>
                </a:solidFill>
                <a:latin typeface="Arial" panose="02080604020202020204" charset="0"/>
              </a:rPr>
              <a:t>MOST IMPORTANT ONES</a:t>
            </a:r>
          </a:p>
          <a:p>
            <a:pPr algn="ctr">
              <a:lnSpc>
                <a:spcPct val="100000"/>
              </a:lnSpc>
            </a:pP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in the </a:t>
            </a:r>
            <a:r>
              <a:rPr lang="en-US" sz="36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ENTIRE</a:t>
            </a:r>
            <a:r>
              <a:rPr lang="en-US" sz="3600" strike="noStrike" dirty="0">
                <a:solidFill>
                  <a:srgbClr val="000000"/>
                </a:solidFill>
                <a:latin typeface="Arial" panose="02080604020202020204" charset="0"/>
              </a:rPr>
              <a:t> program.</a:t>
            </a: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36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255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pic>
        <p:nvPicPr>
          <p:cNvPr id="25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838160" y="3076200"/>
            <a:ext cx="5543280" cy="25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5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Relax. That doesn’t mean its hard.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 dirty="0" err="1">
                <a:solidFill>
                  <a:srgbClr val="000000"/>
                </a:solidFill>
                <a:latin typeface="Arial" panose="02080604020202020204" charset="0"/>
              </a:rPr>
              <a:t>Wireframing</a:t>
            </a: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Balsamiq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***: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https://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balsamiq.com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Framebox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</a:rPr>
              <a:t>GuideGuide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framebox.org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8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/1sjYaFC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0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www.designbygrid.com</a:t>
            </a:r>
            <a:r>
              <a:rPr lang="en-US" sz="2000" u="sng" strike="noStrike" dirty="0">
                <a:solidFill>
                  <a:srgbClr val="0563C1"/>
                </a:solidFill>
                <a:latin typeface="Arial" panose="02080604020202020204" charset="0"/>
              </a:rPr>
              <a:t>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</a:rPr>
              <a:t>bit.ly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</a:rPr>
              <a:t>/1CM4Hzo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Web Design Fundamentally = Wireframes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2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Now, let’s make it more challenging…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 for another…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03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This final one is tricky…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Didn’t quite work right?</a:t>
            </a:r>
          </a:p>
          <a:p>
            <a:pPr algn="ctr">
              <a:lnSpc>
                <a:spcPct val="100000"/>
              </a:lnSpc>
            </a:pP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sub-columns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75" name="CustomShape 2"/>
          <p:cNvSpPr/>
          <p:nvPr/>
        </p:nvSpPr>
        <p:spPr>
          <a:xfrm rot="18900000">
            <a:off x="-20880" y="465840"/>
            <a:ext cx="94608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You Try!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622927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More Genius Time!</a:t>
            </a:r>
          </a:p>
        </p:txBody>
      </p:sp>
      <p:sp>
        <p:nvSpPr>
          <p:cNvPr id="501" name="CustomShape 2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This is a fairly “tricky”… 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but VERY IMPORTANT topic.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strike="noStrike" dirty="0">
                <a:solidFill>
                  <a:srgbClr val="000000"/>
                </a:solidFill>
                <a:latin typeface="Arial" panose="02080604020202020204" charset="0"/>
              </a:rPr>
              <a:t>Time to channel that inner genius.</a:t>
            </a:r>
            <a:r>
              <a:rPr lang="en-US" sz="28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b="1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50B84B8-9549-4675-89AA-8936D529BD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80" y="1745672"/>
            <a:ext cx="5115519" cy="341205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Every Bootstrap Grid is made up of…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wrap around the entire grid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 dirty="0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 dirty="0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syntax for each.</a:t>
            </a:r>
          </a:p>
          <a:p>
            <a:pPr>
              <a:lnSpc>
                <a:spcPct val="100000"/>
              </a:lnSpc>
              <a:buFont typeface="StarSymbol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 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</a:t>
            </a:r>
            <a:r>
              <a:rPr lang="en-US" sz="2400" u="sng" strike="noStrike" dirty="0" err="1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www.lipsum.com</a:t>
            </a:r>
            <a:r>
              <a:rPr lang="en-US" sz="2400" u="sng" strike="noStrike" dirty="0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/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use the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Bootstrap CSS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F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ramework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Students will learn to use the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tag to make sure all devices are displaying web pages optimally for their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viewport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 smtClean="0">
                <a:solidFill>
                  <a:srgbClr val="FFFFFF"/>
                </a:solidFill>
                <a:latin typeface="Arial" panose="02080604020202020204" charset="0"/>
              </a:rPr>
              <a:t>LUNCHTIME!!!! </a:t>
            </a:r>
            <a:r>
              <a:rPr lang="en-US" sz="4100" b="1" i="1" strike="noStrike" smtClean="0">
                <a:solidFill>
                  <a:srgbClr val="FFFFFF"/>
                </a:solidFill>
                <a:latin typeface="Arial" panose="02080604020202020204" charset="0"/>
              </a:rPr>
              <a:t>Be back at 12:20</a:t>
            </a:r>
            <a:endParaRPr lang="en-US" sz="4100" b="1" i="1" strike="noStrike">
              <a:solidFill>
                <a:srgbClr val="FFFFFF"/>
              </a:solidFill>
              <a:latin typeface="Arial" panose="0208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780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Bootstrap make the following design.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note the: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Grid Layout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Navbar</a:t>
            </a:r>
            <a:endParaRPr lang="en-US" sz="20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Sidebar </a:t>
            </a: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panel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Thumbnail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details will be sent to you via slack.  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reverse the order (i.e. rows inside columns)?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 usually. Columns should go inside of rows. Though, you can create sub-rows inside of columns. But those columns would still need to be inside of a row of their own.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Can I just avoid having a container?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could… But it will mess things up. Just throw in a container.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have columns that go past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Then your bootstrap grid won’t behave as expected. Don’t go past 12.</a:t>
            </a:r>
          </a:p>
          <a:p>
            <a:pPr marL="457200" indent="-457200">
              <a:buFont typeface="+mj-lt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What if I don’t add up to 12?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Nothing. You will have empty space at the end. But be careful, because the next column you add in this row will fill up the empty space (sometimes without your intention).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define how CSS styles are applied in relation to the characteristics of the device viewport.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Through media queries we can change the way a web page is displayed based on width, height, orientation, and even media type (screen, paper, braille,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Bootstrap extensively uses media queries under the hood to help you create mobile responsive websites.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Focus!</a:t>
            </a:r>
          </a:p>
        </p:txBody>
      </p:sp>
      <p:sp>
        <p:nvSpPr>
          <p:cNvPr id="219" name="CustomShape 2"/>
          <p:cNvSpPr/>
          <p:nvPr/>
        </p:nvSpPr>
        <p:spPr>
          <a:xfrm>
            <a:off x="2805840" y="5652720"/>
            <a:ext cx="3684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This stuff is important…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1EF9053-8264-4EA9-AF10-D7BC48BEF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9" y="871978"/>
            <a:ext cx="4780742" cy="478074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Viewport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refers to the display being used to view the website.</a:t>
            </a: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By default, mobile devices with small screen, high resolution viewports </a:t>
            </a:r>
            <a:r>
              <a:rPr lang="en-US" sz="2200" dirty="0">
                <a:solidFill>
                  <a:srgbClr val="000000"/>
                </a:solidFill>
                <a:latin typeface="Arial" panose="02080604020202020204" charset="0"/>
              </a:rPr>
              <a:t>may render content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at a typical desktop screen ratio (scaled down at the smaller screen size).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specify that a web page should scale its content to the width of its current viewport using a `meta` tag.</a:t>
            </a:r>
          </a:p>
        </p:txBody>
      </p:sp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28121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No 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</a:endParaRPr>
          </a:p>
        </p:txBody>
      </p:sp>
      <p:sp>
        <p:nvSpPr>
          <p:cNvPr id="585" name="CustomShape 3"/>
          <p:cNvSpPr/>
          <p:nvPr/>
        </p:nvSpPr>
        <p:spPr>
          <a:xfrm rot="16200000">
            <a:off x="2922837" y="23245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</a:t>
            </a:r>
            <a:r>
              <a:rPr lang="en-US" sz="2400">
                <a:solidFill>
                  <a:srgbClr val="000000"/>
                </a:solidFill>
                <a:latin typeface="Arial" panose="02080604020202020204" charset="0"/>
              </a:rPr>
              <a:t>Viewport Content Scaling</a:t>
            </a:r>
            <a:endParaRPr lang="en-US" sz="2400" dirty="0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94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the next few moments on the site </a:t>
            </a:r>
            <a:r>
              <a:rPr lang="en-US" sz="2400" strike="noStrike" dirty="0" err="1">
                <a:solidFill>
                  <a:srgbClr val="000000"/>
                </a:solidFill>
                <a:latin typeface="Arial" panose="02080604020202020204" charset="0"/>
                <a:ea typeface="Roboto"/>
              </a:rPr>
              <a:t>viewportemulator.com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 and visit your favorite websites using various viewports.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Notice how the sites change display wise. 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1519</Words>
  <Application>Microsoft Macintosh PowerPoint</Application>
  <PresentationFormat>On-screen Show (4:3)</PresentationFormat>
  <Paragraphs>390</Paragraphs>
  <Slides>88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David Hallinan</cp:lastModifiedBy>
  <cp:revision>1495</cp:revision>
  <cp:lastPrinted>2017-05-13T16:02:49Z</cp:lastPrinted>
  <dcterms:created xsi:type="dcterms:W3CDTF">2017-05-13T16:02:49Z</dcterms:created>
  <dcterms:modified xsi:type="dcterms:W3CDTF">2018-01-12T02:05:45Z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